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9F27-0474-4F17-B39B-49F282E3632B}" type="datetimeFigureOut">
              <a:rPr lang="ru-RU" smtClean="0"/>
              <a:pPr/>
              <a:t>14.09.2016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58;&#1072;&#1073;&#1083;&#1080;&#1094;&#1072;%20&#1055;&#1057;.xls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3694415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483768" y="116632"/>
            <a:ext cx="397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430" y="980728"/>
            <a:ext cx="85160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Научно-практическая конференция 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по развитию беспилотных авиационных систем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2204864"/>
            <a:ext cx="3402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Москва, </a:t>
            </a:r>
            <a:r>
              <a:rPr lang="ru-RU" dirty="0" smtClean="0">
                <a:solidFill>
                  <a:schemeClr val="bg1"/>
                </a:solidFill>
              </a:rPr>
              <a:t>15-17 </a:t>
            </a:r>
            <a:r>
              <a:rPr lang="ru-RU" dirty="0" smtClean="0">
                <a:solidFill>
                  <a:schemeClr val="bg1"/>
                </a:solidFill>
              </a:rPr>
              <a:t>сентября 2016 г.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3843045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Квалификация и кадры в сфере беспилотных авиационных систем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07704" y="5229200"/>
            <a:ext cx="6480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Докладчик: </a:t>
            </a:r>
            <a:r>
              <a:rPr lang="ru-RU" sz="2000" dirty="0" smtClean="0">
                <a:solidFill>
                  <a:srgbClr val="002060"/>
                </a:solidFill>
              </a:rPr>
              <a:t>Сычев Игорь Алексеевич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Руководитель проекта беспилотных авиационных систем ООО «</a:t>
            </a:r>
            <a:r>
              <a:rPr lang="ru-RU" sz="2000" dirty="0" err="1" smtClean="0">
                <a:solidFill>
                  <a:srgbClr val="002060"/>
                </a:solidFill>
              </a:rPr>
              <a:t>Инэнерджи</a:t>
            </a:r>
            <a:r>
              <a:rPr lang="ru-RU" sz="2000" dirty="0" smtClean="0">
                <a:solidFill>
                  <a:srgbClr val="002060"/>
                </a:solidFill>
              </a:rPr>
              <a:t>»</a:t>
            </a:r>
            <a:endParaRPr lang="ru-RU" sz="2000" dirty="0" smtClean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310000"/>
            <a:ext cx="1257960" cy="1161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873405"/>
            <a:ext cx="8229600" cy="70609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ВОЗДУШНЫЙ КОДЕКС РОССИЙСКОЙ ФЕДЕРАЦИИ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34311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Статья 52. </a:t>
            </a:r>
            <a:r>
              <a:rPr lang="ru-RU" sz="1800" b="1" dirty="0">
                <a:solidFill>
                  <a:srgbClr val="002060"/>
                </a:solidFill>
              </a:rPr>
              <a:t>Понятие авиационного </a:t>
            </a:r>
            <a:r>
              <a:rPr lang="ru-RU" sz="1800" b="1" dirty="0" smtClean="0">
                <a:solidFill>
                  <a:srgbClr val="002060"/>
                </a:solidFill>
              </a:rPr>
              <a:t>персонала</a:t>
            </a:r>
          </a:p>
          <a:p>
            <a:pPr marL="0" indent="0" algn="just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К </a:t>
            </a:r>
            <a:r>
              <a:rPr lang="ru-RU" sz="1800" b="1" dirty="0">
                <a:solidFill>
                  <a:srgbClr val="FF0000"/>
                </a:solidFill>
              </a:rPr>
              <a:t>авиационному персоналу относятся лица, которые имеют профессиональную подготовку</a:t>
            </a:r>
            <a:r>
              <a:rPr lang="ru-RU" sz="1800" b="1" dirty="0">
                <a:solidFill>
                  <a:srgbClr val="002060"/>
                </a:solidFill>
              </a:rPr>
              <a:t>, осуществляют деятельность по обеспечению безопасности полетов воздушных судов или авиационной безопасности, по организации, выполнению, обеспечению и обслуживанию воздушных перевозок и полетов воздушных судов, выполнению авиационных работ, организации использования воздушного пространства, организации и обслуживанию воздушного движения </a:t>
            </a:r>
            <a:r>
              <a:rPr lang="ru-RU" sz="1800" b="1" dirty="0">
                <a:solidFill>
                  <a:srgbClr val="FF0000"/>
                </a:solidFill>
              </a:rPr>
              <a:t>и включены в 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488" y="3232150"/>
            <a:ext cx="159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947647"/>
            <a:ext cx="1283932" cy="31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512" y="4077072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перечни специалистов авиационного персонала.</a:t>
            </a:r>
          </a:p>
        </p:txBody>
      </p:sp>
      <p:pic>
        <p:nvPicPr>
          <p:cNvPr id="7" name="Рисунок 6" descr="bg_2_pp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0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72222E-6 4.44444E-6 L -4.72222E-6 -0.07223 " pathEditMode="relative" rAng="0" ptsTypes="AA">
                                      <p:cBhvr>
                                        <p:cTn id="6" dur="1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63" fill="hold">
                                          <p:stCondLst>
                                            <p:cond delay="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63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63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864" y="1246746"/>
            <a:ext cx="8229600" cy="850106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ВОЗДУШНЫЙ КОДЕКС РОССИЙСКОЙ ФЕДЕРАЦИИ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864" y="2204864"/>
            <a:ext cx="8424936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Статья </a:t>
            </a:r>
            <a:r>
              <a:rPr lang="ru-RU" sz="1800" b="1" dirty="0">
                <a:solidFill>
                  <a:srgbClr val="002060"/>
                </a:solidFill>
              </a:rPr>
              <a:t>53. Допуск лиц из числа авиационного персонала к деятельности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1. </a:t>
            </a:r>
            <a:r>
              <a:rPr lang="ru-RU" sz="1800" b="1" u="sng" dirty="0">
                <a:solidFill>
                  <a:srgbClr val="002060"/>
                </a:solidFill>
              </a:rPr>
              <a:t>К выполнению функций членов экипажа</a:t>
            </a:r>
            <a:r>
              <a:rPr lang="ru-RU" sz="1800" b="1" dirty="0">
                <a:solidFill>
                  <a:srgbClr val="002060"/>
                </a:solidFill>
              </a:rPr>
              <a:t> гражданского воздушного судна, </a:t>
            </a:r>
            <a:r>
              <a:rPr lang="ru-RU" sz="1800" b="1" dirty="0">
                <a:solidFill>
                  <a:srgbClr val="FF0000"/>
                </a:solidFill>
              </a:rPr>
              <a:t>за исключением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… </a:t>
            </a:r>
            <a:r>
              <a:rPr lang="ru-RU" sz="1800" b="1" dirty="0">
                <a:solidFill>
                  <a:srgbClr val="002060"/>
                </a:solidFill>
              </a:rPr>
              <a:t>беспилотного гражданского воздушного судна с максимальной взлетной массой </a:t>
            </a:r>
            <a:r>
              <a:rPr lang="ru-RU" sz="1800" b="1" dirty="0" smtClean="0">
                <a:solidFill>
                  <a:srgbClr val="002060"/>
                </a:solidFill>
              </a:rPr>
              <a:t>                                              …, </a:t>
            </a:r>
            <a:r>
              <a:rPr lang="ru-RU" sz="1800" b="1" u="sng" dirty="0">
                <a:solidFill>
                  <a:srgbClr val="002060"/>
                </a:solidFill>
              </a:rPr>
              <a:t>а также функций по техническому обслуживанию воздушных судов, по диспетчерскому обслуживанию воздушного движения</a:t>
            </a:r>
            <a:r>
              <a:rPr lang="ru-RU" sz="1800" b="1" dirty="0">
                <a:solidFill>
                  <a:srgbClr val="002060"/>
                </a:solidFill>
              </a:rPr>
              <a:t> допускаются лица из числа специалистов авиационного персонала гражданской авиации, </a:t>
            </a:r>
            <a:r>
              <a:rPr lang="ru-RU" sz="1800" b="1" u="sng" dirty="0">
                <a:solidFill>
                  <a:srgbClr val="002060"/>
                </a:solidFill>
              </a:rPr>
              <a:t>имеющие выданные уполномоченным органом в области гражданской авиации соответствующие свидетельства.</a:t>
            </a:r>
          </a:p>
          <a:p>
            <a:endParaRPr lang="ru-RU" sz="1800" dirty="0" smtClean="0">
              <a:solidFill>
                <a:srgbClr val="002060"/>
              </a:solidFill>
            </a:endParaRPr>
          </a:p>
          <a:p>
            <a:endParaRPr lang="ru-RU" sz="1800" dirty="0">
              <a:solidFill>
                <a:srgbClr val="002060"/>
              </a:solidFill>
            </a:endParaRPr>
          </a:p>
          <a:p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342900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30 килограммов и менее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pic>
        <p:nvPicPr>
          <p:cNvPr id="6" name="Рисунок 5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2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8.33333E-7 -1.85185E-6 L -8.33333E-7 -0.07222 " pathEditMode="relative" rAng="0" ptsTypes="AA">
                                      <p:cBhvr>
                                        <p:cTn id="6" dur="1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63" fill="hold">
                                          <p:stCondLst>
                                            <p:cond delay="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63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63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127" y="980728"/>
            <a:ext cx="8229600" cy="1143000"/>
          </a:xfrm>
        </p:spPr>
        <p:txBody>
          <a:bodyPr/>
          <a:lstStyle/>
          <a:p>
            <a:r>
              <a:rPr lang="ru-RU" sz="2200" b="1" dirty="0">
                <a:solidFill>
                  <a:srgbClr val="002060"/>
                </a:solidFill>
              </a:rPr>
              <a:t>ВОЗДУШНЫЙ КОДЕКС РОССИЙСКОЙ ФЕДЕРАЦИИ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1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b="1" dirty="0" smtClean="0">
                <a:solidFill>
                  <a:srgbClr val="002060"/>
                </a:solidFill>
              </a:rPr>
              <a:t>Статья </a:t>
            </a:r>
            <a:r>
              <a:rPr lang="ru-RU" sz="1900" b="1" dirty="0">
                <a:solidFill>
                  <a:srgbClr val="002060"/>
                </a:solidFill>
              </a:rPr>
              <a:t>54. Подготовка специалистов согласно перечню специалистов авиационного персонала гражданской авиации</a:t>
            </a:r>
          </a:p>
          <a:p>
            <a:endParaRPr lang="ru-RU" sz="1900" dirty="0" smtClean="0"/>
          </a:p>
          <a:p>
            <a:pPr marL="0" indent="0" algn="just">
              <a:buNone/>
            </a:pPr>
            <a:r>
              <a:rPr lang="ru-RU" sz="1900" b="1" dirty="0" smtClean="0">
                <a:solidFill>
                  <a:srgbClr val="002060"/>
                </a:solidFill>
              </a:rPr>
              <a:t>3</a:t>
            </a:r>
            <a:r>
              <a:rPr lang="ru-RU" sz="1900" b="1" dirty="0">
                <a:solidFill>
                  <a:srgbClr val="002060"/>
                </a:solidFill>
              </a:rPr>
              <a:t>. Подготовка пилотов легких гражданских воздушных судов и пилотов сверхлегких гражданских </a:t>
            </a:r>
            <a:r>
              <a:rPr lang="ru-RU" sz="1900" b="1" u="sng" dirty="0">
                <a:solidFill>
                  <a:srgbClr val="002060"/>
                </a:solidFill>
              </a:rPr>
              <a:t>воздушных судов авиации общего назначения </a:t>
            </a:r>
            <a:r>
              <a:rPr lang="ru-RU" sz="1900" b="1" dirty="0">
                <a:solidFill>
                  <a:srgbClr val="002060"/>
                </a:solidFill>
              </a:rPr>
              <a:t>может осуществляться в порядке индивидуальной подготовки у лица, имеющего </a:t>
            </a:r>
            <a:r>
              <a:rPr lang="ru-RU" sz="1900" b="1" dirty="0" smtClean="0">
                <a:solidFill>
                  <a:srgbClr val="002060"/>
                </a:solidFill>
              </a:rPr>
              <a:t>… свидетельство </a:t>
            </a:r>
            <a:r>
              <a:rPr lang="ru-RU" sz="1900" b="1" dirty="0">
                <a:solidFill>
                  <a:srgbClr val="002060"/>
                </a:solidFill>
              </a:rPr>
              <a:t>с внесенной в него записью о праве проведения такой подготовки</a:t>
            </a:r>
            <a:r>
              <a:rPr lang="ru-RU" sz="1900" b="1" dirty="0" smtClean="0">
                <a:solidFill>
                  <a:srgbClr val="002060"/>
                </a:solidFill>
              </a:rPr>
              <a:t>. (!)</a:t>
            </a:r>
          </a:p>
          <a:p>
            <a:pPr marL="0" indent="0" algn="just">
              <a:buNone/>
            </a:pPr>
            <a:r>
              <a:rPr lang="ru-RU" sz="1900" i="1" dirty="0" smtClean="0">
                <a:solidFill>
                  <a:srgbClr val="002060"/>
                </a:solidFill>
              </a:rPr>
              <a:t>(Примечание: см. ст. 32 в части легких и сверхлегких ВС)</a:t>
            </a:r>
            <a:endParaRPr lang="ru-RU" sz="1900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48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020" y="1340768"/>
            <a:ext cx="8229600" cy="576064"/>
          </a:xfrm>
        </p:spPr>
        <p:txBody>
          <a:bodyPr/>
          <a:lstStyle/>
          <a:p>
            <a:r>
              <a:rPr lang="ru-RU" sz="2200" b="1" dirty="0">
                <a:solidFill>
                  <a:srgbClr val="002060"/>
                </a:solidFill>
              </a:rPr>
              <a:t>ВОЗДУШНЫЙ КОДЕКС РОССИЙСКОЙ ФЕДЕРАЦИИ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07524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Статья </a:t>
            </a:r>
            <a:r>
              <a:rPr lang="ru-RU" sz="1800" b="1" dirty="0" smtClean="0">
                <a:solidFill>
                  <a:srgbClr val="002060"/>
                </a:solidFill>
              </a:rPr>
              <a:t>56. Экипаж воздушного судна</a:t>
            </a:r>
          </a:p>
          <a:p>
            <a:pPr marL="0" indent="0" algn="just">
              <a:buNone/>
            </a:pPr>
            <a:r>
              <a:rPr lang="ru-RU" sz="1800" b="1" i="0" dirty="0" smtClean="0">
                <a:solidFill>
                  <a:srgbClr val="002060"/>
                </a:solidFill>
                <a:effectLst/>
              </a:rPr>
              <a:t>1.1. Экипаж беспилотного воздушного судна состоит из одного либо нескольких </a:t>
            </a:r>
            <a:r>
              <a:rPr lang="ru-RU" sz="1800" b="1" i="0" dirty="0" smtClean="0">
                <a:solidFill>
                  <a:srgbClr val="FF0000"/>
                </a:solidFill>
                <a:effectLst/>
              </a:rPr>
              <a:t>внешних пилотов</a:t>
            </a:r>
            <a:r>
              <a:rPr lang="ru-RU" sz="1800" b="1" i="0" dirty="0" smtClean="0">
                <a:solidFill>
                  <a:srgbClr val="002060"/>
                </a:solidFill>
                <a:effectLst/>
              </a:rPr>
              <a:t>, одного из которых </a:t>
            </a:r>
            <a:r>
              <a:rPr lang="ru-RU" sz="1800" b="1" i="0" u="sng" dirty="0" smtClean="0">
                <a:solidFill>
                  <a:srgbClr val="002060"/>
                </a:solidFill>
                <a:effectLst/>
              </a:rPr>
              <a:t>владелец</a:t>
            </a:r>
            <a:r>
              <a:rPr lang="ru-RU" sz="1800" b="1" i="0" dirty="0" smtClean="0">
                <a:solidFill>
                  <a:srgbClr val="002060"/>
                </a:solidFill>
                <a:effectLst/>
              </a:rPr>
              <a:t> беспилотного воздушного судна назначает командиром такого воздушного судна.</a:t>
            </a:r>
          </a:p>
          <a:p>
            <a:pPr marL="0" indent="0" algn="just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1800" b="1" i="0" dirty="0" smtClean="0">
                <a:solidFill>
                  <a:srgbClr val="002060"/>
                </a:solidFill>
                <a:effectLst/>
              </a:rPr>
              <a:t>Статья 57. Командир воздушного судна </a:t>
            </a:r>
          </a:p>
          <a:p>
            <a:pPr marL="0" indent="0" algn="just">
              <a:buNone/>
            </a:pPr>
            <a:r>
              <a:rPr lang="ru-RU" sz="1800" b="1" i="0" dirty="0" smtClean="0">
                <a:solidFill>
                  <a:srgbClr val="002060"/>
                </a:solidFill>
                <a:effectLst/>
              </a:rPr>
              <a:t>1. Командиром воздушного судна, </a:t>
            </a:r>
            <a:r>
              <a:rPr lang="ru-RU" sz="1800" b="1" i="0" dirty="0" smtClean="0">
                <a:solidFill>
                  <a:srgbClr val="FF0000"/>
                </a:solidFill>
                <a:effectLst/>
              </a:rPr>
              <a:t>за исключением 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…  </a:t>
            </a:r>
            <a:r>
              <a:rPr lang="ru-RU" sz="1800" b="1" i="0" dirty="0" smtClean="0">
                <a:solidFill>
                  <a:srgbClr val="002060"/>
                </a:solidFill>
                <a:effectLst/>
              </a:rPr>
              <a:t>беспилотного  гражданского воздушного судна с максимальной взлетной массой </a:t>
            </a:r>
            <a:r>
              <a:rPr lang="ru-RU" sz="1800" b="1" i="0" dirty="0" smtClean="0">
                <a:solidFill>
                  <a:srgbClr val="FF0000"/>
                </a:solidFill>
                <a:effectLst/>
              </a:rPr>
              <a:t>30 килограммов и менее</a:t>
            </a:r>
            <a:r>
              <a:rPr lang="ru-RU" sz="1800" b="1" i="0" dirty="0" smtClean="0">
                <a:solidFill>
                  <a:srgbClr val="002060"/>
                </a:solidFill>
                <a:effectLst/>
              </a:rPr>
              <a:t>, является лицо, имеющее действующее свидетельство пилота (летчика, внешнего пилота), а также подготовку и опыт, необходимые для самостоятельного управления воздушным судном определенного типа.</a:t>
            </a:r>
          </a:p>
          <a:p>
            <a:pPr marL="0" indent="0" algn="just">
              <a:buNone/>
            </a:pPr>
            <a:endParaRPr lang="ru-RU" sz="18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8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471" y="950953"/>
            <a:ext cx="8229600" cy="1656184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dirty="0" smtClean="0">
                <a:solidFill>
                  <a:srgbClr val="002060"/>
                </a:solidFill>
              </a:rPr>
              <a:t>Утвержден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приказом Минтранса России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от 4 августа 2015 г. № 240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ПЕРЕЧЕНЬ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СПЕЦИАЛИСТОВ АВИАЦИОННОГО ПЕРСОНАЛА ГРАЖДАНСКОЙ АВИАЦИИ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РОССИЙСКОЙ ФЕДЕРАЦИИ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2127"/>
            <a:ext cx="8229600" cy="37052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Специалисты, входящие в состав летного экипажа гражданской авиации:</a:t>
            </a:r>
          </a:p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b="1" dirty="0" smtClean="0">
                <a:solidFill>
                  <a:srgbClr val="FF0000"/>
                </a:solidFill>
              </a:rPr>
              <a:t>пилот;</a:t>
            </a:r>
          </a:p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dirty="0" smtClean="0">
                <a:solidFill>
                  <a:srgbClr val="002060"/>
                </a:solidFill>
              </a:rPr>
              <a:t>штурман;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 бортрадист;</a:t>
            </a:r>
          </a:p>
          <a:p>
            <a:pPr marL="0" indent="0">
              <a:buNone/>
            </a:pPr>
            <a:r>
              <a:rPr lang="ru-RU" dirty="0" smtClean="0"/>
              <a:t>                     </a:t>
            </a:r>
            <a:r>
              <a:rPr lang="ru-RU" b="1" dirty="0" smtClean="0">
                <a:solidFill>
                  <a:srgbClr val="FF0000"/>
                </a:solidFill>
              </a:rPr>
              <a:t>бортинженер (бортмеханик);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летчик-наблюдатель.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Специалисты, входящие в состав </a:t>
            </a:r>
            <a:r>
              <a:rPr lang="ru-RU" b="1" dirty="0" err="1" smtClean="0">
                <a:solidFill>
                  <a:srgbClr val="002060"/>
                </a:solidFill>
              </a:rPr>
              <a:t>кабинного</a:t>
            </a:r>
            <a:r>
              <a:rPr lang="ru-RU" b="1" dirty="0" smtClean="0">
                <a:solidFill>
                  <a:srgbClr val="002060"/>
                </a:solidFill>
              </a:rPr>
              <a:t> экипажа гражданской авиации: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бортпроводник;</a:t>
            </a:r>
          </a:p>
          <a:p>
            <a:pPr marL="0" indent="0">
              <a:buNone/>
            </a:pPr>
            <a:r>
              <a:rPr lang="ru-RU" dirty="0" smtClean="0"/>
              <a:t>                    </a:t>
            </a:r>
            <a:r>
              <a:rPr lang="ru-RU" b="1" dirty="0" err="1" smtClean="0">
                <a:solidFill>
                  <a:srgbClr val="FF0000"/>
                </a:solidFill>
              </a:rPr>
              <a:t>бортоператор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3. Специалисты, осуществляющие управление воздушным движением: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</a:t>
            </a:r>
            <a:r>
              <a:rPr lang="ru-RU" b="1" dirty="0" smtClean="0">
                <a:solidFill>
                  <a:srgbClr val="FF0000"/>
                </a:solidFill>
              </a:rPr>
              <a:t>диспетчер управления воздушным движением.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4. Специалисты, осуществляющие техническое обслуживание воздушных судов:</a:t>
            </a:r>
          </a:p>
          <a:p>
            <a:pPr marL="0" indent="0">
              <a:buNone/>
            </a:pPr>
            <a:r>
              <a:rPr lang="ru-RU" b="1" dirty="0" smtClean="0"/>
              <a:t>                    </a:t>
            </a:r>
            <a:r>
              <a:rPr lang="ru-RU" b="1" dirty="0" smtClean="0">
                <a:solidFill>
                  <a:srgbClr val="FF0000"/>
                </a:solidFill>
              </a:rPr>
              <a:t>специалист по техническому обслуживанию воздушных судов.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5. Специалисты, осуществляющие функции сотрудника по обеспечению полетов: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сотрудник по обеспечению полетов.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8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7018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ПРЕДЛАГАЕМЫЕ ДОПОЛНЕНИЯ В ПЕРЕЧЕНЬ СПЕЦИАЛИСТОВ АВИАЦИОННОГО ПЕРСОНАЛА ГРАЖДАНСКОЙ АВИАЦИИ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РОССИЙСКОЙ ФЕДЕРАЦИИ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60851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4500" b="1" dirty="0" smtClean="0">
                <a:solidFill>
                  <a:srgbClr val="002060"/>
                </a:solidFill>
              </a:rPr>
              <a:t>Специалисты, входящие в состав экипажа </a:t>
            </a:r>
            <a:r>
              <a:rPr lang="ru-RU" sz="4500" b="1" dirty="0" smtClean="0">
                <a:solidFill>
                  <a:srgbClr val="002060"/>
                </a:solidFill>
              </a:rPr>
              <a:t>БВС:</a:t>
            </a:r>
            <a:endParaRPr lang="ru-RU" sz="45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4500" b="1" dirty="0" smtClean="0">
              <a:solidFill>
                <a:srgbClr val="002060"/>
              </a:solidFill>
            </a:endParaRPr>
          </a:p>
          <a:p>
            <a:r>
              <a:rPr lang="ru-RU" sz="4500" b="1" dirty="0">
                <a:solidFill>
                  <a:srgbClr val="FF0000"/>
                </a:solidFill>
              </a:rPr>
              <a:t>в</a:t>
            </a:r>
            <a:r>
              <a:rPr lang="ru-RU" sz="4500" b="1" dirty="0" smtClean="0">
                <a:solidFill>
                  <a:srgbClr val="FF0000"/>
                </a:solidFill>
              </a:rPr>
              <a:t>нешний </a:t>
            </a:r>
            <a:r>
              <a:rPr lang="ru-RU" sz="4500" b="1" dirty="0" smtClean="0">
                <a:solidFill>
                  <a:srgbClr val="FF0000"/>
                </a:solidFill>
              </a:rPr>
              <a:t>пилот (оператор)</a:t>
            </a:r>
            <a:endParaRPr lang="ru-RU" sz="4500" b="1" dirty="0" smtClean="0">
              <a:solidFill>
                <a:srgbClr val="FF0000"/>
              </a:solidFill>
            </a:endParaRPr>
          </a:p>
          <a:p>
            <a:r>
              <a:rPr lang="ru-RU" sz="4500" b="1" dirty="0" smtClean="0">
                <a:solidFill>
                  <a:srgbClr val="FF0000"/>
                </a:solidFill>
              </a:rPr>
              <a:t>инженер БАС (механик БВС)</a:t>
            </a:r>
          </a:p>
          <a:p>
            <a:r>
              <a:rPr lang="ru-RU" sz="4500" b="1" dirty="0" smtClean="0">
                <a:solidFill>
                  <a:srgbClr val="FF0000"/>
                </a:solidFill>
              </a:rPr>
              <a:t>оператор целевых нагрузок БВС   </a:t>
            </a:r>
          </a:p>
          <a:p>
            <a:endParaRPr lang="ru-RU" sz="4500" b="1" dirty="0" smtClean="0"/>
          </a:p>
          <a:p>
            <a:pPr marL="0" indent="0" algn="ctr">
              <a:buNone/>
            </a:pPr>
            <a:r>
              <a:rPr lang="ru-RU" sz="4500" b="1" dirty="0" smtClean="0">
                <a:solidFill>
                  <a:srgbClr val="002060"/>
                </a:solidFill>
              </a:rPr>
              <a:t>Специалисты, осуществляющие техническое обслуживание БАС:</a:t>
            </a:r>
          </a:p>
          <a:p>
            <a:pPr marL="0" indent="0">
              <a:buNone/>
            </a:pPr>
            <a:endParaRPr lang="ru-RU" sz="4500" b="1" dirty="0" smtClean="0"/>
          </a:p>
          <a:p>
            <a:r>
              <a:rPr lang="ru-RU" sz="4500" b="1" dirty="0" smtClean="0">
                <a:solidFill>
                  <a:srgbClr val="FF0000"/>
                </a:solidFill>
              </a:rPr>
              <a:t>специалист по техническому обслуживанию БАС</a:t>
            </a:r>
          </a:p>
          <a:p>
            <a:pPr marL="0" indent="0">
              <a:buNone/>
            </a:pPr>
            <a:endParaRPr lang="ru-RU" sz="4500" b="1" dirty="0" smtClean="0"/>
          </a:p>
          <a:p>
            <a:pPr marL="0" indent="0" algn="ctr">
              <a:buNone/>
            </a:pPr>
            <a:r>
              <a:rPr lang="ru-RU" sz="4500" b="1" dirty="0" smtClean="0">
                <a:solidFill>
                  <a:srgbClr val="002060"/>
                </a:solidFill>
              </a:rPr>
              <a:t>Специалисты, осуществляющие управление воздушным движением БВС:</a:t>
            </a:r>
          </a:p>
          <a:p>
            <a:pPr marL="0" indent="0">
              <a:buNone/>
            </a:pPr>
            <a:endParaRPr lang="ru-RU" sz="4500" b="1" dirty="0" smtClean="0"/>
          </a:p>
          <a:p>
            <a:r>
              <a:rPr lang="ru-RU" sz="4500" b="1" dirty="0" smtClean="0">
                <a:solidFill>
                  <a:srgbClr val="FF0000"/>
                </a:solidFill>
              </a:rPr>
              <a:t>диспетчер управления воздушным движением БВС</a:t>
            </a:r>
          </a:p>
          <a:p>
            <a:endParaRPr lang="ru-RU" sz="4500" b="1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01748" y="2986883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" name="Овал 4"/>
          <p:cNvSpPr/>
          <p:nvPr/>
        </p:nvSpPr>
        <p:spPr>
          <a:xfrm>
            <a:off x="395536" y="2255518"/>
            <a:ext cx="3672408" cy="7173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11560" y="4158574"/>
            <a:ext cx="5616624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7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1875 L 0.14444 -0.01875 C 0.21024 -0.01875 0.29132 0.06412 0.29132 0.13171 L 0.29132 0.28264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53" y="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39552" y="2204864"/>
            <a:ext cx="8229600" cy="1396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fontAlgn="ctr">
              <a:spcBef>
                <a:spcPts val="0"/>
              </a:spcBef>
              <a:buNone/>
              <a:defRPr/>
            </a:pPr>
            <a:r>
              <a:rPr lang="ru-RU" sz="3600" b="1" dirty="0">
                <a:solidFill>
                  <a:srgbClr val="002060"/>
                </a:solidFill>
              </a:rPr>
              <a:t>Перечень требований к трудовым действиям, необходимым умениям и </a:t>
            </a:r>
            <a:r>
              <a:rPr lang="ru-RU" sz="3600" b="1" dirty="0" smtClean="0">
                <a:solidFill>
                  <a:srgbClr val="002060"/>
                </a:solidFill>
              </a:rPr>
              <a:t>знаниям</a:t>
            </a:r>
          </a:p>
          <a:p>
            <a:pPr marL="0" lvl="0" indent="0" algn="ctr" fontAlgn="ctr">
              <a:spcBef>
                <a:spcPts val="0"/>
              </a:spcBef>
              <a:buNone/>
              <a:defRPr/>
            </a:pPr>
            <a:endParaRPr lang="ru-RU" sz="3600" b="1" dirty="0">
              <a:solidFill>
                <a:srgbClr val="002060"/>
              </a:solidFill>
            </a:endParaRPr>
          </a:p>
          <a:p>
            <a:pPr marL="0" lvl="0" indent="0" algn="ctr" fontAlgn="ctr">
              <a:spcBef>
                <a:spcPts val="0"/>
              </a:spcBef>
              <a:buNone/>
              <a:defRPr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 marL="0" lvl="0" indent="0" algn="ctr" fontAlgn="ctr">
              <a:spcBef>
                <a:spcPts val="0"/>
              </a:spcBef>
              <a:buNone/>
              <a:defRPr/>
            </a:pPr>
            <a:endParaRPr lang="ru-RU" sz="3600" b="1" dirty="0">
              <a:solidFill>
                <a:srgbClr val="002060"/>
              </a:solidFill>
            </a:endParaRPr>
          </a:p>
          <a:p>
            <a:pPr marL="0" indent="0" algn="ctr" fontAlgn="ctr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rgbClr val="002060"/>
                </a:solidFill>
                <a:hlinkClick r:id="rId3" action="ppaction://hlinkfile"/>
              </a:rPr>
              <a:t>Таблица ПС.</a:t>
            </a:r>
            <a:r>
              <a:rPr lang="en-US" sz="1800" b="1" dirty="0" err="1">
                <a:solidFill>
                  <a:srgbClr val="002060"/>
                </a:solidFill>
                <a:hlinkClick r:id="rId3" action="ppaction://hlinkfile"/>
              </a:rPr>
              <a:t>xlsx</a:t>
            </a:r>
            <a:endParaRPr lang="ru-RU" sz="1800" b="1" dirty="0">
              <a:solidFill>
                <a:srgbClr val="002060"/>
              </a:solidFill>
            </a:endParaRPr>
          </a:p>
          <a:p>
            <a:pPr marL="0" lvl="0" indent="0" algn="ctr" fontAlgn="ctr">
              <a:spcBef>
                <a:spcPts val="0"/>
              </a:spcBef>
              <a:buNone/>
              <a:defRPr/>
            </a:pP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1396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i="1" dirty="0" smtClean="0">
                <a:solidFill>
                  <a:srgbClr val="002060"/>
                </a:solidFill>
                <a:latin typeface="Mistral" pitchFamily="66" charset="0"/>
              </a:rPr>
              <a:t>Спасибо </a:t>
            </a:r>
            <a:r>
              <a:rPr lang="ru-RU" sz="7200" i="1" dirty="0" smtClean="0">
                <a:solidFill>
                  <a:srgbClr val="002060"/>
                </a:solidFill>
                <a:latin typeface="Mistral" pitchFamily="66" charset="0"/>
              </a:rPr>
              <a:t>за внимание</a:t>
            </a:r>
            <a:r>
              <a:rPr lang="ru-RU" sz="7200" i="1" dirty="0" smtClean="0">
                <a:solidFill>
                  <a:srgbClr val="002060"/>
                </a:solidFill>
                <a:latin typeface="Mistral" pitchFamily="66" charset="0"/>
              </a:rPr>
              <a:t>!</a:t>
            </a:r>
            <a:endParaRPr lang="ru-RU" sz="7200" i="1" dirty="0">
              <a:solidFill>
                <a:srgbClr val="002060"/>
              </a:solidFill>
              <a:latin typeface="Mistral" pitchFamily="66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507722" y="4221088"/>
            <a:ext cx="6992652" cy="1396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6000" dirty="0">
              <a:solidFill>
                <a:srgbClr val="002060"/>
              </a:solidFill>
              <a:latin typeface="Mistral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3918539"/>
            <a:ext cx="26322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Сычев Игорь Алексеевич</a:t>
            </a:r>
          </a:p>
          <a:p>
            <a:endParaRPr lang="ru-RU" i="1" dirty="0">
              <a:solidFill>
                <a:srgbClr val="002060"/>
              </a:solidFill>
            </a:endParaRPr>
          </a:p>
          <a:p>
            <a:r>
              <a:rPr lang="ru-RU" i="1" dirty="0">
                <a:solidFill>
                  <a:srgbClr val="002060"/>
                </a:solidFill>
              </a:rPr>
              <a:t>О</a:t>
            </a:r>
            <a:r>
              <a:rPr lang="ru-RU" i="1" dirty="0" smtClean="0">
                <a:solidFill>
                  <a:srgbClr val="002060"/>
                </a:solidFill>
              </a:rPr>
              <a:t>ОО </a:t>
            </a:r>
            <a:r>
              <a:rPr lang="ru-RU" i="1" dirty="0">
                <a:solidFill>
                  <a:srgbClr val="002060"/>
                </a:solidFill>
              </a:rPr>
              <a:t>​"​</a:t>
            </a:r>
            <a:r>
              <a:rPr lang="ru-RU" i="1" dirty="0" err="1">
                <a:solidFill>
                  <a:srgbClr val="002060"/>
                </a:solidFill>
              </a:rPr>
              <a:t>ИнЭнерджи</a:t>
            </a:r>
            <a:r>
              <a:rPr lang="ru-RU" i="1" dirty="0">
                <a:solidFill>
                  <a:srgbClr val="002060"/>
                </a:solidFill>
              </a:rPr>
              <a:t>​"​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Тел</a:t>
            </a:r>
            <a:r>
              <a:rPr lang="ru-RU" i="1" dirty="0">
                <a:solidFill>
                  <a:srgbClr val="002060"/>
                </a:solidFill>
              </a:rPr>
              <a:t>.:   +7 (495) 380 02 55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​​​​​​</a:t>
            </a:r>
            <a:r>
              <a:rPr lang="ru-RU" i="1" dirty="0">
                <a:solidFill>
                  <a:srgbClr val="002060"/>
                </a:solidFill>
              </a:rPr>
              <a:t>i.sychev@inenergy.ru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www.inenergy.ru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405587"/>
            <a:ext cx="1765052" cy="153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1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457</Words>
  <Application>Microsoft Office PowerPoint</Application>
  <PresentationFormat>Экран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Mistral</vt:lpstr>
      <vt:lpstr>Тема Office</vt:lpstr>
      <vt:lpstr>Презентация PowerPoint</vt:lpstr>
      <vt:lpstr>ВОЗДУШНЫЙ КОДЕКС РОССИЙСКОЙ ФЕДЕРАЦИИ</vt:lpstr>
      <vt:lpstr>ВОЗДУШНЫЙ КОДЕКС РОССИЙСКОЙ ФЕДЕРАЦИИ</vt:lpstr>
      <vt:lpstr>ВОЗДУШНЫЙ КОДЕКС РОССИЙСКОЙ ФЕДЕРАЦИИ</vt:lpstr>
      <vt:lpstr>ВОЗДУШНЫЙ КОДЕКС РОССИЙСКОЙ ФЕДЕРАЦИИ</vt:lpstr>
      <vt:lpstr>Утвержден приказом Минтранса России от 4 августа 2015 г. № 240  ПЕРЕЧЕНЬ СПЕЦИАЛИСТОВ АВИАЦИОННОГО ПЕРСОНАЛА ГРАЖДАНСКОЙ АВИАЦИИ РОССИЙСКОЙ ФЕДЕРАЦИИ </vt:lpstr>
      <vt:lpstr>ПРЕДЛАГАЕМЫЕ ДОПОЛНЕНИЯ В ПЕРЕЧЕНЬ СПЕЦИАЛИСТОВ АВИАЦИОННОГО ПЕРСОНАЛА ГРАЖДАНСКОЙ АВИАЦИИ РОССИЙСКОЙ ФЕДЕРАЦИИ 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Gleb</dc:creator>
  <cp:lastModifiedBy>Сычев Игорь</cp:lastModifiedBy>
  <cp:revision>19</cp:revision>
  <dcterms:created xsi:type="dcterms:W3CDTF">2016-09-14T04:30:02Z</dcterms:created>
  <dcterms:modified xsi:type="dcterms:W3CDTF">2016-09-14T15:05:02Z</dcterms:modified>
</cp:coreProperties>
</file>